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4694" autoAdjust="0"/>
  </p:normalViewPr>
  <p:slideViewPr>
    <p:cSldViewPr snapToGrid="0" showGuides="1">
      <p:cViewPr varScale="1">
        <p:scale>
          <a:sx n="94" d="100"/>
          <a:sy n="94" d="100"/>
        </p:scale>
        <p:origin x="172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87ed257a18ed70c5db006a7928c63bf2">
            <a:r>
              <a:rPr dirty="0" lang="en-US" noProof="0" sz="1200">
                <a:solidFill>
                  <a:srgbClr val="000000"/>
                </a:solidFill>
                <a:sym typeface=""/>
              </a:rPr>
              <a:t>Intéressons-nous maintenant aux options de présentation d'un tableau croisé dynamique dans l'application Visualiseur de Données. La zone de présentation se trouve juste au-dessus de la visualisation. Le résultat, c'est-à-dire la présentation du tableau croisé dynamique, est défini par l'emplacement de chaque dimension dans la zone de présentation. Dans cet exemple, les éléments de données se trouvent dans la section colonne, les unités d'organisation dans les lignes et les périodes dans le filtre.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13a162d78c243e9982695bbe5def05">
            <a:r>
              <a:rPr dirty="0" lang="en-US" sz="1600"/>
              <a:t>Vous pouvez placer votre souris sur chacune des icônes dans la zone de présentation pour voir les options sélectionnées pour chaque item.</a:t>
            </a:r>
          </a:p>
          <a:p>
            <a:endParaRPr dirty="0" lang="en-US" sz="1600"/>
          </a:p>
          <a:p txid="bfac10d44352d44d0db414aac3bfa6f6">
            <a:r>
              <a:rPr dirty="0" lang="en-US" sz="1600"/>
              <a:t>La zone de présentation facilite le déplacement des dimensions vers différentes sections. Par glisser-déposer, vous pouvez placer les dimensions dans les sections de colonnes, lignes ou filtre, puis cliquer sur Mettre à jour pour que les modifications apportées à la présentation se reflètent dans le tableau croisé dynamique.</a:t>
            </a:r>
          </a:p>
          <a:p>
            <a:endParaRPr dirty="0" lang="en-US" sz="1600"/>
          </a:p>
          <a:p txid="9f082abd494332b0c22965aaf36db34f">
            <a:r>
              <a:rPr dirty="0" lang="en-US" sz="1600"/>
              <a:t>Par exemple, nous voyons maintenant les éléments de données dans les lignes et les unités d'organisation dans les colonnes. Cliquons sur le bouton Options pour voir les options supplémentaires disponibles pour personnaliser votre tableau croisé dynamique. Les options disponibles dépendent du type de visualisation sélectionné.</a:t>
            </a:r>
          </a:p>
          <a:p>
            <a:endParaRPr dirty="0" lang="en-US" sz="1600"/>
          </a:p>
          <a:p txid="07b52dea0378d615da8cb03e7aaae2a5">
            <a:r>
              <a:rPr dirty="0" lang="en-US" sz="1600"/>
              <a:t>Nous pouvons ajouter des totaux de colonnes et de lignes et des sous-totaux dans l'onglet Données ou masquer les colonnes et les lignes vides en cochant les cases correspondantes. Sélectionnons les totaux des lignes et cliquons sur Mettre à jour.</a:t>
            </a:r>
          </a:p>
          <a:p>
            <a:endParaRPr dirty="0" lang="en-US" sz="1600"/>
          </a:p>
          <a:p txid="e48fad41f74ab0d96011c845b2670afd">
            <a:r>
              <a:rPr dirty="0" lang="en-US" sz="1600"/>
              <a:t>Nous pouvons maintenant voir les totaux pour chaque ligne. En cliquant sur le menu Fichier, vous pourrez créer une nouvelle visualisation, ouvrir une visualisation enregistrée et enregistrer votre visualisation actuelle.</a:t>
            </a:r>
          </a:p>
          <a:p>
            <a:endParaRPr dirty="0" lang="en-US" sz="1600"/>
          </a:p>
          <a:p txid="3fa603523bcf5cf4a126c5da0268d619">
            <a:r>
              <a:rPr dirty="0" lang="en-US" sz="1600"/>
              <a:t>Lors de l'enregistrement d'une visualisation, nous vous recommandons de suivre une convention d'appellation qui mentionne vos trois dimensions principales. Pour cet exemple, commencez par les éléments de données. Dans ce cas, ce sera 'PEV-VPO doses administrées et couverture'. Ensuite l'unité d'organisation, c'est-àdire District dans notre cas.</a:t>
            </a:r>
          </a:p>
          <a:p>
            <a:endParaRPr dirty="0" lang="en-US" sz="1600"/>
          </a:p>
          <a:p txid="89de88009aed8e50c5205531bd18a5c7">
            <a:r>
              <a:rPr dirty="0" lang="en-US" sz="1600"/>
              <a:t>Terminez par la période, janvier et février 2021, et cliquez sur Enregistrer. Vous pouvez également renommer et traduire le nom de la visualisation, partager cette visualisation avec d'autres utilisateurs de DHIS2, obtenir un lien pour la visualisation ou la supprimer.</a:t>
            </a:r>
          </a:p>
          <a:p>
            <a:endParaRPr dirty="0" lang="en-US" sz="1600"/>
          </a:p>
          <a:p txid="3732a92b4f44eef68a9e041bf4597cae">
            <a:r>
              <a:rPr dirty="0" lang="en-US" sz="1600"/>
              <a:t>Enfin, en cliquant sur le menu Téléchargement, différentes options vous seront proposées pour télécharger votre tableau croisé dynamique. Vous pouvez conserver la présentation du tableau en utilisant les options Excel, CSV ou HTML, ou télécharger la source de données brute en sélectionnant les options JSON, XML, Excel, CSV ou autres options avancées.</a:t>
            </a:r>
            <a:br>
              <a:rPr dirty="0" lang="en-US" sz="1600"/>
            </a:br>
            <a:br>
              <a:rPr dirty="0" lang="en-US" sz="1200"/>
            </a:br>
            <a:endParaRPr dirty="0" lang="es-ES" sz="1200"/>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8cf5aa46cae48250e64b7f8740cd38e">
            <a:pPr rtl="0"/>
            <a:r>
              <a:rPr dirty="0" lang="en-US">
                <a:solidFill>
                  <a:srgbClr val="000000"/>
                </a:solidFill>
                <a:effectLst/>
                <a:sym typeface=""/>
              </a:rPr>
              <a:t>En résumé, vous pouvez modifier la présentation du tableau croisé dynamique en faisant glisser et déposer les dimensions et en mettant à jour le résultat. Des options peuvent être ajoutées pour personnaliser le tableau croisé dynamique. Le menu Fichier vous permet d'enregistrer, de partager ou de supprimer le tableau croisé dynamique. Et le menu Téléchargement vous permet de télécharger le résultat sous différents formats pour être utiliser hors DHIS2.</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png" Type="http://schemas.openxmlformats.org/officeDocument/2006/relationships/image"/><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8782dbf0d79908a3e9bcfbc11199792e">
            <a:r>
              <a:rPr dirty="0" lang="en-US"/>
              <a:t>Introduction aux tableaux croisés dynamiques :</a:t>
            </a:r>
          </a:p>
          <a:p txid="a363fa32eaae002489e559f9bf15cf37">
            <a:r>
              <a:rPr dirty="0" lang="en-US"/>
              <a:t>Présentation, menu fichier, options et téléchargements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DE14602D-48E6-430F-BD90-2317655C8387}"/>
              </a:ext>
            </a:extLst>
          </p:cNvPr>
          <p:cNvSpPr/>
          <p:nvPr/>
        </p:nvSpPr>
        <p:spPr>
          <a:xfrm>
            <a:off x="2868706" y="1763058"/>
            <a:ext cx="3789671" cy="225929"/>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5" name="Graphic 4">
            <a:extLst>
              <a:ext uri="{FF2B5EF4-FFF2-40B4-BE49-F238E27FC236}">
                <a16:creationId xmlns:a16="http://schemas.microsoft.com/office/drawing/2014/main" id="{B4C8354D-713A-49FD-BFC2-25564A30A3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5561" y="495300"/>
            <a:ext cx="647698" cy="647698"/>
          </a:xfrm>
          <a:prstGeom prst="rect">
            <a:avLst/>
          </a:prstGeom>
        </p:spPr>
      </p:pic>
      <p:pic>
        <p:nvPicPr>
          <p:cNvPr descr="Arrow: Straight with solid fill" id="8" name="Graphic 7">
            <a:extLst>
              <a:ext uri="{FF2B5EF4-FFF2-40B4-BE49-F238E27FC236}">
                <a16:creationId xmlns:a16="http://schemas.microsoft.com/office/drawing/2014/main" id="{65B4057B-E656-4D8A-ACB9-6451167BD5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59300" y="835408"/>
            <a:ext cx="647698" cy="647698"/>
          </a:xfrm>
          <a:prstGeom prst="rect">
            <a:avLst/>
          </a:prstGeom>
        </p:spPr>
      </p:pic>
      <p:sp>
        <p:nvSpPr>
          <p:cNvPr id="9" name="Rectangle: Rounded Corners 8">
            <a:extLst>
              <a:ext uri="{FF2B5EF4-FFF2-40B4-BE49-F238E27FC236}">
                <a16:creationId xmlns:a16="http://schemas.microsoft.com/office/drawing/2014/main" id="{3373F42A-0E4D-44DB-99B5-228C1C53D5E1}"/>
              </a:ext>
            </a:extLst>
          </p:cNvPr>
          <p:cNvSpPr/>
          <p:nvPr/>
        </p:nvSpPr>
        <p:spPr>
          <a:xfrm>
            <a:off x="2073192" y="1971946"/>
            <a:ext cx="795514" cy="2181701"/>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10" name="Graphic 9">
            <a:extLst>
              <a:ext uri="{FF2B5EF4-FFF2-40B4-BE49-F238E27FC236}">
                <a16:creationId xmlns:a16="http://schemas.microsoft.com/office/drawing/2014/main" id="{D8A18590-2344-4AD7-944C-068F064E0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77794" y="511559"/>
            <a:ext cx="647698" cy="647698"/>
          </a:xfrm>
          <a:prstGeom prst="rect">
            <a:avLst/>
          </a:prstGeom>
        </p:spPr>
      </p:pic>
      <p:sp>
        <p:nvSpPr>
          <p:cNvPr id="11" name="Rectangle: Rounded Corners 10">
            <a:extLst>
              <a:ext uri="{FF2B5EF4-FFF2-40B4-BE49-F238E27FC236}">
                <a16:creationId xmlns:a16="http://schemas.microsoft.com/office/drawing/2014/main" id="{DD1EB54E-E04D-4041-848A-3EFD5DD1270C}"/>
              </a:ext>
            </a:extLst>
          </p:cNvPr>
          <p:cNvSpPr/>
          <p:nvPr/>
        </p:nvSpPr>
        <p:spPr>
          <a:xfrm>
            <a:off x="3575902" y="1545835"/>
            <a:ext cx="1631096" cy="215153"/>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Rounded Corners 11">
            <a:extLst>
              <a:ext uri="{FF2B5EF4-FFF2-40B4-BE49-F238E27FC236}">
                <a16:creationId xmlns:a16="http://schemas.microsoft.com/office/drawing/2014/main" id="{4F233A2D-2CD8-4B3F-BC67-CF6A8C24F93B}"/>
              </a:ext>
            </a:extLst>
          </p:cNvPr>
          <p:cNvSpPr/>
          <p:nvPr/>
        </p:nvSpPr>
        <p:spPr>
          <a:xfrm>
            <a:off x="2081568" y="670137"/>
            <a:ext cx="7087832" cy="647699"/>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1427" p14:dur="2000" spd="slow"/>
    </mc:Choice>
    <mc:Fallback xmlns="">
      <p:transition advTm="314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2">
                                  <p:stCondLst>
                                    <p:cond delay="0"/>
                                  </p:stCondLst>
                                  <p:childTnLst>
                                    <p:set>
                                      <p:cBhvr>
                                        <p:cTn dur="1" fill="hold" id="16">
                                          <p:stCondLst>
                                            <p:cond delay="0"/>
                                          </p:stCondLst>
                                        </p:cTn>
                                        <p:tgtEl>
                                          <p:spTgt spid="5"/>
                                        </p:tgtEl>
                                        <p:attrNameLst>
                                          <p:attrName>style.visibility</p:attrName>
                                        </p:attrNameLst>
                                      </p:cBhvr>
                                      <p:to>
                                        <p:strVal val="visible"/>
                                      </p:to>
                                    </p:set>
                                    <p:animEffect filter="wipe(right)" transition="in">
                                      <p:cBhvr>
                                        <p:cTn dur="500" id="17"/>
                                        <p:tgtEl>
                                          <p:spTgt spid="5"/>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
                                        </p:tgtEl>
                                        <p:attrNameLst>
                                          <p:attrName>style.visibility</p:attrName>
                                        </p:attrNameLst>
                                      </p:cBhvr>
                                      <p:to>
                                        <p:strVal val="visible"/>
                                      </p:to>
                                    </p:set>
                                    <p:animEffect filter="fade" transition="in">
                                      <p:cBhvr>
                                        <p:cTn dur="500" id="20"/>
                                        <p:tgtEl>
                                          <p:spTgt spid="4"/>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xit" presetID="10" presetSubtype="0">
                                  <p:stCondLst>
                                    <p:cond delay="0"/>
                                  </p:stCondLst>
                                  <p:childTnLst>
                                    <p:animEffect filter="fade" transition="out">
                                      <p:cBhvr>
                                        <p:cTn dur="500" id="24"/>
                                        <p:tgtEl>
                                          <p:spTgt spid="5"/>
                                        </p:tgtEl>
                                      </p:cBhvr>
                                    </p:animEffect>
                                    <p:set>
                                      <p:cBhvr>
                                        <p:cTn dur="1" fill="hold" id="25">
                                          <p:stCondLst>
                                            <p:cond delay="499"/>
                                          </p:stCondLst>
                                        </p:cTn>
                                        <p:tgtEl>
                                          <p:spTgt spid="5"/>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2">
                                  <p:stCondLst>
                                    <p:cond delay="0"/>
                                  </p:stCondLst>
                                  <p:childTnLst>
                                    <p:set>
                                      <p:cBhvr>
                                        <p:cTn dur="1" fill="hold" id="32">
                                          <p:stCondLst>
                                            <p:cond delay="0"/>
                                          </p:stCondLst>
                                        </p:cTn>
                                        <p:tgtEl>
                                          <p:spTgt spid="8"/>
                                        </p:tgtEl>
                                        <p:attrNameLst>
                                          <p:attrName>style.visibility</p:attrName>
                                        </p:attrNameLst>
                                      </p:cBhvr>
                                      <p:to>
                                        <p:strVal val="visible"/>
                                      </p:to>
                                    </p:set>
                                    <p:animEffect filter="wipe(right)"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gtEl>
                                        <p:attrNameLst>
                                          <p:attrName>style.visibility</p:attrName>
                                        </p:attrNameLst>
                                      </p:cBhvr>
                                      <p:to>
                                        <p:strVal val="visible"/>
                                      </p:to>
                                    </p:set>
                                    <p:animEffect filter="fade" transition="in">
                                      <p:cBhvr>
                                        <p:cTn dur="500" id="36"/>
                                        <p:tgtEl>
                                          <p:spTgt spid="9"/>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8"/>
                                        </p:tgtEl>
                                      </p:cBhvr>
                                    </p:animEffect>
                                    <p:set>
                                      <p:cBhvr>
                                        <p:cTn dur="1" fill="hold" id="41">
                                          <p:stCondLst>
                                            <p:cond delay="499"/>
                                          </p:stCondLst>
                                        </p:cTn>
                                        <p:tgtEl>
                                          <p:spTgt spid="8"/>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9"/>
                                        </p:tgtEl>
                                      </p:cBhvr>
                                    </p:animEffect>
                                    <p:set>
                                      <p:cBhvr>
                                        <p:cTn dur="1" fill="hold" id="44">
                                          <p:stCondLst>
                                            <p:cond delay="499"/>
                                          </p:stCondLst>
                                        </p:cTn>
                                        <p:tgtEl>
                                          <p:spTgt spid="9"/>
                                        </p:tgtEl>
                                        <p:attrNameLst>
                                          <p:attrName>style.visibility</p:attrName>
                                        </p:attrNameLst>
                                      </p:cBhvr>
                                      <p:to>
                                        <p:strVal val="hidden"/>
                                      </p:to>
                                    </p:se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22" presetSubtype="2">
                                  <p:stCondLst>
                                    <p:cond delay="0"/>
                                  </p:stCondLst>
                                  <p:childTnLst>
                                    <p:set>
                                      <p:cBhvr>
                                        <p:cTn dur="1" fill="hold" id="48">
                                          <p:stCondLst>
                                            <p:cond delay="0"/>
                                          </p:stCondLst>
                                        </p:cTn>
                                        <p:tgtEl>
                                          <p:spTgt spid="10"/>
                                        </p:tgtEl>
                                        <p:attrNameLst>
                                          <p:attrName>style.visibility</p:attrName>
                                        </p:attrNameLst>
                                      </p:cBhvr>
                                      <p:to>
                                        <p:strVal val="visible"/>
                                      </p:to>
                                    </p:set>
                                    <p:animEffect filter="wipe(right)" transition="in">
                                      <p:cBhvr>
                                        <p:cTn dur="500" id="49"/>
                                        <p:tgtEl>
                                          <p:spTgt spid="1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11"/>
                                        </p:tgtEl>
                                        <p:attrNameLst>
                                          <p:attrName>style.visibility</p:attrName>
                                        </p:attrNameLst>
                                      </p:cBhvr>
                                      <p:to>
                                        <p:strVal val="visible"/>
                                      </p:to>
                                    </p:set>
                                    <p:animEffect filter="fade" transition="in">
                                      <p:cBhvr>
                                        <p:cTn dur="500" id="52"/>
                                        <p:tgtEl>
                                          <p:spTgt spid="11"/>
                                        </p:tgtEl>
                                      </p:cBhvr>
                                    </p:animEffect>
                                  </p:childTnLst>
                                </p:cTn>
                              </p:par>
                            </p:childTnLst>
                          </p:cTn>
                        </p:par>
                      </p:childTnLst>
                    </p:cTn>
                  </p:par>
                  <p:par>
                    <p:cTn fill="hold" id="53">
                      <p:stCondLst>
                        <p:cond delay="indefinite"/>
                      </p:stCondLst>
                      <p:childTnLst>
                        <p:par>
                          <p:cTn fill="hold" id="54">
                            <p:stCondLst>
                              <p:cond delay="0"/>
                            </p:stCondLst>
                            <p:childTnLst>
                              <p:par>
                                <p:cTn fill="hold" id="55" nodeType="clickEffect" presetClass="exit" presetID="10" presetSubtype="0">
                                  <p:stCondLst>
                                    <p:cond delay="0"/>
                                  </p:stCondLst>
                                  <p:childTnLst>
                                    <p:animEffect filter="fade" transition="out">
                                      <p:cBhvr>
                                        <p:cTn dur="500" id="56"/>
                                        <p:tgtEl>
                                          <p:spTgt spid="10"/>
                                        </p:tgtEl>
                                      </p:cBhvr>
                                    </p:animEffect>
                                    <p:set>
                                      <p:cBhvr>
                                        <p:cTn dur="1" fill="hold" id="57">
                                          <p:stCondLst>
                                            <p:cond delay="499"/>
                                          </p:stCondLst>
                                        </p:cTn>
                                        <p:tgtEl>
                                          <p:spTgt spid="10"/>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11"/>
                                        </p:tgtEl>
                                      </p:cBhvr>
                                    </p:animEffect>
                                    <p:set>
                                      <p:cBhvr>
                                        <p:cTn dur="1" fill="hold" id="60">
                                          <p:stCondLst>
                                            <p:cond delay="499"/>
                                          </p:stCondLst>
                                        </p:cTn>
                                        <p:tgtEl>
                                          <p:spTgt spid="1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9"/>
      <p:bldP animBg="1" grpId="1" spid="9"/>
      <p:bldP animBg="1" grpId="0" spid="11"/>
      <p:bldP animBg="1" grpId="1" spid="11"/>
      <p:bldP animBg="1" grpId="0" spid="12"/>
      <p:bldP animBg="1" grpId="1" spid="1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F8485-A7D7-ECFB-6FB7-E7AB19F361D0}"/>
              </a:ext>
            </a:extLst>
          </p:cNvPr>
          <p:cNvSpPr txBox="1"/>
          <p:nvPr/>
        </p:nvSpPr>
        <p:spPr>
          <a:xfrm>
            <a:off x="4599296" y="368489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40000" p14:dur="2000" spd="slow"/>
    </mc:Choice>
    <mc:Fallback xmlns="">
      <p:transition advTm="140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E6951826-A5EE-4D79-B888-73C2AAFBD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28186" y="1554905"/>
            <a:ext cx="1986097" cy="1986097"/>
          </a:xfrm>
          <a:prstGeom prst="rect">
            <a:avLst/>
          </a:prstGeom>
        </p:spPr>
      </p:pic>
      <p:sp>
        <p:nvSpPr>
          <p:cNvPr id="24" name="Rectangle: Rounded Corners 23">
            <a:extLst>
              <a:ext uri="{FF2B5EF4-FFF2-40B4-BE49-F238E27FC236}">
                <a16:creationId xmlns:a16="http://schemas.microsoft.com/office/drawing/2014/main" id="{BCCC4C19-8196-443B-BFD3-6E0BC707082C}"/>
              </a:ext>
            </a:extLst>
          </p:cNvPr>
          <p:cNvSpPr/>
          <p:nvPr/>
        </p:nvSpPr>
        <p:spPr>
          <a:xfrm>
            <a:off x="2671215" y="1348263"/>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A8D183E5-C0C2-456A-9A76-744581513C04}"/>
              </a:ext>
            </a:extLst>
          </p:cNvPr>
          <p:cNvSpPr txBox="1"/>
          <p:nvPr/>
        </p:nvSpPr>
        <p:spPr>
          <a:xfrm>
            <a:off x="1550971" y="3331001"/>
            <a:ext cx="4709369" cy="1200329"/>
          </a:xfrm>
          <a:prstGeom prst="rect">
            <a:avLst/>
          </a:prstGeom>
          <a:noFill/>
        </p:spPr>
        <p:txBody>
          <a:bodyPr rtlCol="0" wrap="square">
            <a:spAutoFit/>
          </a:bodyPr>
          <a:lstStyle/>
          <a:p txid="08420c0f71ece958e54154e6c062c2d5">
            <a:pPr algn="l" indent="-342900" marL="342900">
              <a:buClr>
                <a:srgbClr val="008CCF"/>
              </a:buClr>
              <a:buFont charset="-79" pitchFamily="2" typeface="Rubik"/>
              <a:buChar char="•"/>
            </a:pPr>
            <a:r>
              <a:rPr dirty="0" lang="en-US" sz="2400"/>
              <a:t>Modifier la présentation du tableau croisé dynamique :</a:t>
            </a:r>
          </a:p>
          <a:p txid="e79171a142ad680e18feb03b0d087e3c">
            <a:pPr indent="-342900" lvl="1" marL="800100">
              <a:buClr>
                <a:srgbClr val="008CCF"/>
              </a:buClr>
              <a:buFont charset="-79" pitchFamily="2" typeface="Rubik"/>
              <a:buChar char="•"/>
            </a:pPr>
            <a:r>
              <a:rPr dirty="0" lang="en-US" sz="2400"/>
              <a:t>Glisser-déposer</a:t>
            </a:r>
          </a:p>
        </p:txBody>
      </p:sp>
      <p:sp>
        <p:nvSpPr>
          <p:cNvPr id="26" name="TextBox 25">
            <a:extLst>
              <a:ext uri="{FF2B5EF4-FFF2-40B4-BE49-F238E27FC236}">
                <a16:creationId xmlns:a16="http://schemas.microsoft.com/office/drawing/2014/main" id="{DEA617E4-FB45-475C-8B4C-0AB127BAD8B3}"/>
              </a:ext>
            </a:extLst>
          </p:cNvPr>
          <p:cNvSpPr txBox="1"/>
          <p:nvPr/>
        </p:nvSpPr>
        <p:spPr>
          <a:xfrm>
            <a:off x="5911063" y="1896238"/>
            <a:ext cx="4709369" cy="1569660"/>
          </a:xfrm>
          <a:prstGeom prst="rect">
            <a:avLst/>
          </a:prstGeom>
          <a:noFill/>
        </p:spPr>
        <p:txBody>
          <a:bodyPr rtlCol="0" wrap="square">
            <a:spAutoFit/>
          </a:bodyPr>
          <a:lstStyle/>
          <a:p txid="5fd7ec75cf77f1813b7e9384a3679b96">
            <a:pPr algn="l" indent="-342900" marL="342900">
              <a:buClr>
                <a:srgbClr val="008CCF"/>
              </a:buClr>
              <a:buFont charset="-79" pitchFamily="2" typeface="Rubik"/>
              <a:buChar char="•"/>
            </a:pPr>
            <a:r>
              <a:rPr dirty="0" lang="en-US" sz="2400"/>
              <a:t>Menu Fichier:</a:t>
            </a:r>
          </a:p>
          <a:p txid="166ad3960d66bde2b69918eff03552fb">
            <a:pPr indent="-342900" lvl="1" marL="800100">
              <a:buClr>
                <a:srgbClr val="008CCF"/>
              </a:buClr>
              <a:buFont charset="-79" pitchFamily="2" typeface="Rubik"/>
              <a:buChar char="•"/>
            </a:pPr>
            <a:r>
              <a:rPr dirty="0" lang="en-US" sz="2400"/>
              <a:t>Enregistrer</a:t>
            </a:r>
          </a:p>
          <a:p txid="2464c803cd971dcaa79fc0967e85a52d">
            <a:pPr indent="-342900" lvl="1" marL="800100">
              <a:buClr>
                <a:srgbClr val="008CCF"/>
              </a:buClr>
              <a:buFont charset="-79" pitchFamily="2" typeface="Rubik"/>
              <a:buChar char="•"/>
            </a:pPr>
            <a:r>
              <a:rPr dirty="0" lang="en-US" sz="2400"/>
              <a:t>Partager</a:t>
            </a:r>
          </a:p>
          <a:p txid="2b636936972b308d09440abd6497fda2">
            <a:pPr indent="-342900" lvl="1" marL="800100">
              <a:buClr>
                <a:srgbClr val="008CCF"/>
              </a:buClr>
              <a:buFont charset="-79" pitchFamily="2" typeface="Rubik"/>
              <a:buChar char="•"/>
            </a:pPr>
            <a:r>
              <a:rPr dirty="0" lang="en-US" sz="2400"/>
              <a:t>Supprimer</a:t>
            </a:r>
          </a:p>
        </p:txBody>
      </p:sp>
      <p:sp>
        <p:nvSpPr>
          <p:cNvPr id="27" name="TextBox 26">
            <a:extLst>
              <a:ext uri="{FF2B5EF4-FFF2-40B4-BE49-F238E27FC236}">
                <a16:creationId xmlns:a16="http://schemas.microsoft.com/office/drawing/2014/main" id="{53D204EF-812B-4247-A907-94D9E53D0E6A}"/>
              </a:ext>
            </a:extLst>
          </p:cNvPr>
          <p:cNvSpPr txBox="1"/>
          <p:nvPr/>
        </p:nvSpPr>
        <p:spPr>
          <a:xfrm>
            <a:off x="5911063" y="3600795"/>
            <a:ext cx="4801360" cy="2677656"/>
          </a:xfrm>
          <a:prstGeom prst="rect">
            <a:avLst/>
          </a:prstGeom>
          <a:noFill/>
        </p:spPr>
        <p:txBody>
          <a:bodyPr rtlCol="0" wrap="square">
            <a:spAutoFit/>
          </a:bodyPr>
          <a:lstStyle/>
          <a:p txid="01492025fedaadcbd342eb54f2963b37">
            <a:pPr algn="l" indent="-342900" marL="342900">
              <a:buClr>
                <a:srgbClr val="008CCF"/>
              </a:buClr>
              <a:buFont charset="-79" pitchFamily="2" typeface="Rubik"/>
              <a:buChar char="•"/>
            </a:pPr>
            <a:r>
              <a:rPr dirty="0" lang="en-US" sz="2400"/>
              <a:t>Menu Téléchargement :</a:t>
            </a:r>
          </a:p>
          <a:p txid="740ea5d4814056c49e173d5997bf8018">
            <a:pPr indent="-342900" lvl="1" marL="800100">
              <a:buClr>
                <a:srgbClr val="008CCF"/>
              </a:buClr>
              <a:buFont charset="-79" pitchFamily="2" typeface="Rubik"/>
              <a:buChar char="•"/>
            </a:pPr>
            <a:r>
              <a:rPr dirty="0" lang="en-US" sz="2400"/>
              <a:t>Excel</a:t>
            </a:r>
          </a:p>
          <a:p txid="8f7159d17c6fd1eacc3a4d3f4a1164e1">
            <a:pPr indent="-342900" lvl="1" marL="800100">
              <a:buClr>
                <a:srgbClr val="008CCF"/>
              </a:buClr>
              <a:buFont charset="-79" pitchFamily="2" typeface="Rubik"/>
              <a:buChar char="•"/>
            </a:pPr>
            <a:r>
              <a:rPr dirty="0" lang="en-US" sz="2400"/>
              <a:t>CSV</a:t>
            </a:r>
          </a:p>
          <a:p txid="9ebff54d97de19388b095617a75e66e9">
            <a:pPr indent="-342900" lvl="1" marL="800100">
              <a:buClr>
                <a:srgbClr val="008CCF"/>
              </a:buClr>
              <a:buFont charset="-79" pitchFamily="2" typeface="Rubik"/>
              <a:buChar char="•"/>
            </a:pPr>
            <a:r>
              <a:rPr dirty="0" lang="en-US" sz="2400"/>
              <a:t>HTML</a:t>
            </a:r>
          </a:p>
          <a:p txid="36fc6c85e1f5e924e706d9ec8a80f4a6">
            <a:pPr indent="-342900" lvl="1" marL="800100">
              <a:buClr>
                <a:srgbClr val="008CCF"/>
              </a:buClr>
              <a:buFont charset="-79" pitchFamily="2" typeface="Rubik"/>
              <a:buChar char="•"/>
            </a:pPr>
            <a:r>
              <a:rPr dirty="0" lang="en-US" sz="2400"/>
              <a:t>JSON</a:t>
            </a:r>
          </a:p>
          <a:p txid="ed2cc28c2799722210c88447ff6f5236">
            <a:pPr indent="-342900" lvl="1" marL="800100">
              <a:buClr>
                <a:srgbClr val="008CCF"/>
              </a:buClr>
              <a:buFont charset="-79" pitchFamily="2" typeface="Rubik"/>
              <a:buChar char="•"/>
            </a:pPr>
            <a:r>
              <a:rPr dirty="0" lang="en-US" sz="2400"/>
              <a:t>XML</a:t>
            </a:r>
          </a:p>
          <a:p>
            <a:pPr indent="-342900" lvl="1" marL="800100">
              <a:buClr>
                <a:srgbClr val="008CCF"/>
              </a:buClr>
              <a:buFont charset="-79" pitchFamily="2" typeface="Rubik"/>
              <a:buChar char="•"/>
            </a:pPr>
            <a:endParaRPr dirty="0" lang="en-US" sz="2400"/>
          </a:p>
        </p:txBody>
      </p:sp>
      <p:sp>
        <p:nvSpPr>
          <p:cNvPr id="8" name="TextBox 7">
            <a:extLst>
              <a:ext uri="{FF2B5EF4-FFF2-40B4-BE49-F238E27FC236}">
                <a16:creationId xmlns:a16="http://schemas.microsoft.com/office/drawing/2014/main" id="{6097A4EB-6429-4D6C-B1C1-DA95936B8FE5}"/>
              </a:ext>
            </a:extLst>
          </p:cNvPr>
          <p:cNvSpPr txBox="1"/>
          <p:nvPr/>
        </p:nvSpPr>
        <p:spPr>
          <a:xfrm>
            <a:off x="1550971" y="4678740"/>
            <a:ext cx="4096975" cy="830997"/>
          </a:xfrm>
          <a:prstGeom prst="rect">
            <a:avLst/>
          </a:prstGeom>
          <a:noFill/>
        </p:spPr>
        <p:txBody>
          <a:bodyPr rtlCol="0" wrap="square">
            <a:spAutoFit/>
          </a:bodyPr>
          <a:lstStyle/>
          <a:p txid="aa2247633eac72b14d096c37566bd60b">
            <a:pPr algn="l" indent="-342900" marL="342900">
              <a:buClr>
                <a:srgbClr val="008CCF"/>
              </a:buClr>
              <a:buFont charset="-79" pitchFamily="2" typeface="Rubik"/>
              <a:buChar char="•"/>
            </a:pPr>
            <a:r>
              <a:rPr dirty="0" lang="en-US" sz="2400"/>
              <a:t>Options : personnaliser le tableau croisé dynamique</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4344" p14:dur="2000" spd="slow"/>
    </mc:Choice>
    <mc:Fallback xmlns="">
      <p:transition advTm="2434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8">
                                            <p:txEl>
                                              <p:pRg end="0" st="0"/>
                                            </p:txEl>
                                          </p:spTgt>
                                        </p:tgtEl>
                                        <p:attrNameLst>
                                          <p:attrName>style.visibility</p:attrName>
                                        </p:attrNameLst>
                                      </p:cBhvr>
                                      <p:to>
                                        <p:strVal val="visible"/>
                                      </p:to>
                                    </p:set>
                                    <p:animEffect filter="fade" transition="in">
                                      <p:cBhvr>
                                        <p:cTn dur="500" id="25"/>
                                        <p:tgtEl>
                                          <p:spTgt spid="8">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6">
                                            <p:txEl>
                                              <p:pRg end="0" st="0"/>
                                            </p:txEl>
                                          </p:spTgt>
                                        </p:tgtEl>
                                        <p:attrNameLst>
                                          <p:attrName>style.visibility</p:attrName>
                                        </p:attrNameLst>
                                      </p:cBhvr>
                                      <p:to>
                                        <p:strVal val="visible"/>
                                      </p:to>
                                    </p:set>
                                    <p:animEffect filter="fade" transition="in">
                                      <p:cBhvr>
                                        <p:cTn dur="500" id="30"/>
                                        <p:tgtEl>
                                          <p:spTgt spid="26">
                                            <p:txEl>
                                              <p:pRg end="0" st="0"/>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xEl>
                                              <p:pRg end="1" st="1"/>
                                            </p:txEl>
                                          </p:spTgt>
                                        </p:tgtEl>
                                        <p:attrNameLst>
                                          <p:attrName>style.visibility</p:attrName>
                                        </p:attrNameLst>
                                      </p:cBhvr>
                                      <p:to>
                                        <p:strVal val="visible"/>
                                      </p:to>
                                    </p:set>
                                    <p:animEffect filter="fade" transition="in">
                                      <p:cBhvr>
                                        <p:cTn dur="500" id="35"/>
                                        <p:tgtEl>
                                          <p:spTgt spid="26">
                                            <p:txEl>
                                              <p:pRg end="1" st="1"/>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6">
                                            <p:txEl>
                                              <p:pRg end="2" st="2"/>
                                            </p:txEl>
                                          </p:spTgt>
                                        </p:tgtEl>
                                        <p:attrNameLst>
                                          <p:attrName>style.visibility</p:attrName>
                                        </p:attrNameLst>
                                      </p:cBhvr>
                                      <p:to>
                                        <p:strVal val="visible"/>
                                      </p:to>
                                    </p:set>
                                    <p:animEffect filter="fade" transition="in">
                                      <p:cBhvr>
                                        <p:cTn dur="500" id="40"/>
                                        <p:tgtEl>
                                          <p:spTgt spid="26">
                                            <p:txEl>
                                              <p:pRg end="2" st="2"/>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6">
                                            <p:txEl>
                                              <p:pRg end="3" st="3"/>
                                            </p:txEl>
                                          </p:spTgt>
                                        </p:tgtEl>
                                        <p:attrNameLst>
                                          <p:attrName>style.visibility</p:attrName>
                                        </p:attrNameLst>
                                      </p:cBhvr>
                                      <p:to>
                                        <p:strVal val="visible"/>
                                      </p:to>
                                    </p:set>
                                    <p:animEffect filter="fade" transition="in">
                                      <p:cBhvr>
                                        <p:cTn dur="500" id="45"/>
                                        <p:tgtEl>
                                          <p:spTgt spid="26">
                                            <p:txEl>
                                              <p:pRg end="3" st="3"/>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7">
                                            <p:txEl>
                                              <p:pRg end="0" st="0"/>
                                            </p:txEl>
                                          </p:spTgt>
                                        </p:tgtEl>
                                        <p:attrNameLst>
                                          <p:attrName>style.visibility</p:attrName>
                                        </p:attrNameLst>
                                      </p:cBhvr>
                                      <p:to>
                                        <p:strVal val="visible"/>
                                      </p:to>
                                    </p:set>
                                    <p:animEffect filter="fade" transition="in">
                                      <p:cBhvr>
                                        <p:cTn dur="500" id="50"/>
                                        <p:tgtEl>
                                          <p:spTgt spid="27">
                                            <p:txEl>
                                              <p:pRg end="0" st="0"/>
                                            </p:txEl>
                                          </p:spTgt>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7">
                                            <p:txEl>
                                              <p:pRg end="1" st="1"/>
                                            </p:txEl>
                                          </p:spTgt>
                                        </p:tgtEl>
                                        <p:attrNameLst>
                                          <p:attrName>style.visibility</p:attrName>
                                        </p:attrNameLst>
                                      </p:cBhvr>
                                      <p:to>
                                        <p:strVal val="visible"/>
                                      </p:to>
                                    </p:set>
                                    <p:animEffect filter="fade" transition="in">
                                      <p:cBhvr>
                                        <p:cTn dur="500" id="55"/>
                                        <p:tgtEl>
                                          <p:spTgt spid="27">
                                            <p:txEl>
                                              <p:pRg end="1" st="1"/>
                                            </p:txEl>
                                          </p:spTgt>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7">
                                            <p:txEl>
                                              <p:pRg end="2" st="2"/>
                                            </p:txEl>
                                          </p:spTgt>
                                        </p:tgtEl>
                                        <p:attrNameLst>
                                          <p:attrName>style.visibility</p:attrName>
                                        </p:attrNameLst>
                                      </p:cBhvr>
                                      <p:to>
                                        <p:strVal val="visible"/>
                                      </p:to>
                                    </p:set>
                                    <p:animEffect filter="fade" transition="in">
                                      <p:cBhvr>
                                        <p:cTn dur="500" id="58"/>
                                        <p:tgtEl>
                                          <p:spTgt spid="27">
                                            <p:txEl>
                                              <p:pRg end="2" st="2"/>
                                            </p:txEl>
                                          </p:spTgt>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7">
                                            <p:txEl>
                                              <p:pRg end="3" st="3"/>
                                            </p:txEl>
                                          </p:spTgt>
                                        </p:tgtEl>
                                        <p:attrNameLst>
                                          <p:attrName>style.visibility</p:attrName>
                                        </p:attrNameLst>
                                      </p:cBhvr>
                                      <p:to>
                                        <p:strVal val="visible"/>
                                      </p:to>
                                    </p:set>
                                    <p:animEffect filter="fade" transition="in">
                                      <p:cBhvr>
                                        <p:cTn dur="500" id="61"/>
                                        <p:tgtEl>
                                          <p:spTgt spid="27">
                                            <p:txEl>
                                              <p:pRg end="3" st="3"/>
                                            </p:txEl>
                                          </p:spTgt>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7">
                                            <p:txEl>
                                              <p:pRg end="4" st="4"/>
                                            </p:txEl>
                                          </p:spTgt>
                                        </p:tgtEl>
                                        <p:attrNameLst>
                                          <p:attrName>style.visibility</p:attrName>
                                        </p:attrNameLst>
                                      </p:cBhvr>
                                      <p:to>
                                        <p:strVal val="visible"/>
                                      </p:to>
                                    </p:set>
                                    <p:animEffect filter="fade" transition="in">
                                      <p:cBhvr>
                                        <p:cTn dur="500" id="64"/>
                                        <p:tgtEl>
                                          <p:spTgt spid="27">
                                            <p:txEl>
                                              <p:pRg end="4" st="4"/>
                                            </p:txEl>
                                          </p:spTgt>
                                        </p:tgtEl>
                                      </p:cBhvr>
                                    </p:animEffect>
                                  </p:childTnLst>
                                </p:cTn>
                              </p:par>
                              <p:par>
                                <p:cTn fill="hold" grpId="0" id="65" nodeType="withEffect" presetClass="entr" presetID="10" presetSubtype="0">
                                  <p:stCondLst>
                                    <p:cond delay="0"/>
                                  </p:stCondLst>
                                  <p:childTnLst>
                                    <p:set>
                                      <p:cBhvr>
                                        <p:cTn dur="1" fill="hold" id="66">
                                          <p:stCondLst>
                                            <p:cond delay="0"/>
                                          </p:stCondLst>
                                        </p:cTn>
                                        <p:tgtEl>
                                          <p:spTgt spid="27">
                                            <p:txEl>
                                              <p:pRg end="5" st="5"/>
                                            </p:txEl>
                                          </p:spTgt>
                                        </p:tgtEl>
                                        <p:attrNameLst>
                                          <p:attrName>style.visibility</p:attrName>
                                        </p:attrNameLst>
                                      </p:cBhvr>
                                      <p:to>
                                        <p:strVal val="visible"/>
                                      </p:to>
                                    </p:set>
                                    <p:animEffect filter="fade" transition="in">
                                      <p:cBhvr>
                                        <p:cTn dur="500" id="67"/>
                                        <p:tgtEl>
                                          <p:spTgt spid="2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P build="p" grpId="0" spid="26" uiExpand="1"/>
      <p:bldP build="p" grpId="0" spid="27" uiExpand="1"/>
      <p:bldP build="p" grpId="0" spid="8"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8E50B8C-A504-4127-A52A-518E604BCBFE}"/>
  <p:tag name="ISPRING_OUTPUT_FOLDER" val="[[&quot;\uFFFD\u007F\uFFFD\uFFFD{6BE92DC9-446C-4AE2-8C04-F8B8C6EF443B}&quot;,&quot;C:\\Users\\alita\\Documents\\0. Clientes LOCAL\\DHIS2\\Fundamentals\\2.0\\Data Analysis\\Production&quot;]]"/>
  <p:tag name="ISPRING_SCREEN_RECS_UPDATED" val="C:\Users\alita\Documents\0. Clientes LOCAL\DHIS2\Fundamentals\2.0\Data Analysis\Production\2. Pivot tables\2.1.2 PART 2 Orientation to Pivot Tables_2\"/>
  <p:tag name="ISPRING_RESOURCE_FOLDER" val="C:\Users\alita\Documents\0. Clientes LOCAL\DHIS2\Fundamentals\2.0\Data Analysis\Production\2. Pivot tables\2.1.2 PART 2 Orientation to Pivot Tables_2\"/>
  <p:tag name="ISPRING_RESOURCE_FOLDER_STATIC" val="C:\Users\alita\Documents\0. Clientes LOCAL\DHIS2\Fundamentals\2.0\Data Analysis\Production\2. Pivot tables\2.1.2 PART 2 Orientation to Pivot Tables_2\"/>
  <p:tag name="ISPRING_PRESENTATION_PATH" val="C:\Users\alita\Documents\0. Clientes LOCAL\DHIS2\Fundamentals\2.0\Data Analysis\Production\2. Pivot tables\2.1.2 PART 2 Orientation to Pivot Tables.pptx"/>
  <p:tag name="FLASHSPRING_ZOOM_TAG" val="65"/>
  <p:tag name="ISPRING_PRESENTATION_INFO_2" val="&lt;?xml version=&quot;1.0&quot; encoding=&quot;UTF-8&quot; standalone=&quot;no&quot; ?&gt;&#10;&lt;presentation2&gt;&#10;&#10;  &lt;slides&gt;&#10;    &lt;slide id=&quot;{6202CDFC-6F14-4E1B-BBF9-2EA33D75E9FA}&quot; pptId=&quot;299&quot;/&gt;&#10;    &lt;slide id=&quot;{08BF9216-9C5E-4D34-8CBE-49D840687B0D}&quot; pptId=&quot;275&quot;/&gt;&#10;    &lt;slide id=&quot;{8ED998BD-F15C-44EF-BCA0-437CE5AF1E98}&quot; pptId=&quot;307&quot;/&gt;&#10;    &lt;slide id=&quot;{FA0112AE-4AA4-4916-921E-24AB6DAF026C}&quot; pptId=&quot;302&quot;/&gt;&#10;    &lt;slide id=&quot;{387EFE9F-E45F-43BC-9A6E-9F3E963D85FA}&quot; pptId=&quot;272&quot;/&gt;&#10;  &lt;/slides&gt;&#10;&#10;  &lt;narration&gt;&#10;    &lt;audioTracks&gt;&#10;      &lt;audioTrack muted=&quot;false&quot; name=&quot;intro&quot; resource=&quot;3fe8f4f6&quot; slideId=&quot;{6202CDFC-6F14-4E1B-BBF9-2EA33D75E9FA}&quot; startTime=&quot;0&quot; stepIndex=&quot;0&quot; volume=&quot;1&quot;&gt;&#10;        &lt;audio channels=&quot;2&quot; format=&quot;fltp&quot; sampleRate=&quot;44100&quot;/&gt;&#10;      &lt;/audioTrack&gt;&#10;      &lt;audioTrack muted=&quot;false&quot; name=&quot;Text-to-speech clip — Audio  1&quot; resource=&quot;e440bd1e&quot; slideId=&quot;{08BF9216-9C5E-4D34-8CBE-49D840687B0D}&quot; startTime=&quot;0&quot; stepIndex=&quot;0&quot; volume=&quot;1&quot;&gt;&#10;        &lt;audio channels=&quot;2&quot; format=&quot;s16&quot; sampleRate=&quot;44100&quot;/&gt;&#10;      &lt;/audioTrack&gt;&#10;      &lt;audioTrack muted=&quot;false&quot; name=&quot;outro&quot; resource=&quot;8ae4d1e4&quot; slideId=&quot;{387EFE9F-E45F-43BC-9A6E-9F3E963D85FA}&quot; startTime=&quot;0&quot; stepIndex=&quot;0&quot; volume=&quot;1&quot;&gt;&#10;        &lt;audio channels=&quot;2&quot; format=&quot;fltp&quot; sampleRate=&quot;44100&quot;/&gt;&#10;      &lt;/audioTrack&gt;&#10;      &lt;audioTrack muted=&quot;false&quot; name=&quot;Marker 02&quot; resource=&quot;b243a744&quot; slideId=&quot;{FA0112AE-4AA4-4916-921E-24AB6DAF026C}&quot; startTime=&quot;0&quot; stepIndex=&quot;0&quot; volume=&quot;1&quot;&gt;&#10;        &lt;audio channels=&quot;2&quot; format=&quot;s16&quot; sampleRate=&quot;44100&quot;/&gt;&#10;      &lt;/audioTrack&gt;&#10;    &lt;/audioTracks&gt;&#10;    &lt;videoTracks/&gt;&#10;  &lt;/narration&gt;&#10;&#10;&lt;/presentation2&gt;&#10;"/>
  <p:tag name="ISPRING_ULTRA_SCORM_COURCE_TITLE" val="2.1.2 Pivot tables - Layout - File - Download"/>
  <p:tag name="ISPRING_PRESENTATION_TITLE" val="2.1.2 Pivot tables - Layout - File - Download"/>
  <p:tag name="ISPRING_PLAYERS_CUSTOMIZATION_2" val="UEsDBBQAAgAIACCp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CCp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CCp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gq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CCp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gqWhUjnP2+moAAADlAAAAHAAAAG5vbmUvaHRtbF9za2luX3NldHRpbmdzLmpzb26r5lIAAqUcJQUrhWowG8xPKi0pyc/TS87PK0nNK9HLyy/KTQSrUVJ2AwMlHZyK88tSiwgoTUtMTkUx1NTIwskFp0qEiSZO5i7OlsjqChLTU/WSEpOz04vyS/NSIMqcXV0MXYyVwKpquWoBUEsDBBQAAgAIACCp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RU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FT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V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FT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RU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kVN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JFTeVSUE7MiaQAAAG4AAAAcAAAAdW5pdmVyc2FsL2xvY2FsX3NldHRpbmdzLnhtbA3MMQ6DMAxA0Z1TWN4p7daBwMZWltIDWMRFkRwbkYDg9mT7w9Nv+zMKHLylYOrw9XgisM7mgy4Of9NQvxFSJvUkpuxQDaHvqlZsJvlyzgUmWIUu3iaOJTKPFIscdhGo4VNe/8Aem666AVBLAwQUAAIACACSU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JJTeVQ6nedwSwAAAGsAAAAbAAAAdW5pdmVyc2FsL3VuaXZlcnNhbC5wbmcueG1ss7GvyM1RKEstKs7Mz7NVMtQzULK34+WyKShKLctMLVeoAIoBBSFASaESyDVCcMszU0oygEIGFhYIwYzUzPSMElslC0MzuKA+0EwAUEsDBBQAAgAIACKp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Iql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iqW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CKp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Iql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Iql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CKpaFS8fTX3SgAAAEkAAAAfAAAAdmlkZW9sZWN0dXJlL2xvY2FsX3NldHRpbmdzLnhtbLOxr8jNUShLLSrOzM+zVTLUM1BSSM1Lzk/JzEu3VQoNcdO1UFIoLknMS0nMyc9LtVXKy1dSsLfjssnJT07MCU4tKQEqLNa34wIAUEsBAgAAFAACAAgAIKloVDIbuiL5AwAA4A4AABgAAAAAAAAAAQAAAAAAAAAAAG5vbmUvY29tbW9uX21lc3NhZ2VzLmxuZ1BLAQIAABQAAgAIACCpaFQVHmAbowAAAH8BAAApAAAAAAAAAAEAAAAAAC8EAABub25lL3BsYXliYWNrX2FuZF9uYXZpZ2F0aW9uX3NldHRpbmdzLnhtbFBLAQIAABQAAgAIACCpaFQfVIpqMAMAAMcOAAAiAAAAAAAAAAEAAAAAABkFAABub25lL2ZsYXNoX3B1Ymxpc2hpbmdfc2V0dGluZ3MueG1sUEsBAgAAFAACAAgAIKloVHFXlJ0VAQAA0QIAABwAAAAAAAAAAQAAAAAAiQgAAG5vbmUvZmxhc2hfc2tpbl9zZXR0aW5ncy54bWxQSwECAAAUAAIACAAgqWhU15twlisDAABvDgAAIQAAAAAAAAABAAAAAADYCQAAbm9uZS9odG1sX3B1Ymxpc2hpbmdfc2V0dGluZ3MueG1sUEsBAgAAFAACAAgAIKloVI5z9vpqAAAA5QAAABwAAAAAAAAAAQAAAAAAQg0AAG5vbmUvaHRtbF9za2luX3NldHRpbmdzLmpzb25QSwECAAAUAAIACAAgqWhUvH0190oAAABJAAAAFwAAAAAAAAABAAAAAADmDQAAbm9uZS9sb2NhbF9zZXR0aW5ncy54bWxQSwECAAAUAAIACABqdWNU7gPNTEkDAADjCQAAFAAAAAAAAAABAAAAAABlDgAAdW5pdmVyc2FsL3BsYXllci54bWxQSwECAAAUAAIACACRU3lUBqKuqXIGAAAmGQAAHQAAAAAAAAABAAAAAADgEQAAdW5pdmVyc2FsL2NvbW1vbl9tZXNzYWdlcy5sbmdQSwECAAAUAAIACACRU3lUFR5gG6MAAAB/AQAALgAAAAAAAAABAAAAAACNGAAAdW5pdmVyc2FsL3BsYXliYWNrX2FuZF9uYXZpZ2F0aW9uX3NldHRpbmdzLnhtbFBLAQIAABQAAgAIAJFTeVRZgY6BUQQAANwVAAAnAAAAAAAAAAEAAAAAAHwZAAB1bml2ZXJzYWwvZmxhc2hfcHVibGlzaGluZ19zZXR0aW5ncy54bWxQSwECAAAUAAIACACRU3lUrzuViogDAADhDAAAIQAAAAAAAAABAAAAAAASHgAAdW5pdmVyc2FsL2ZsYXNoX3NraW5fc2V0dGluZ3MueG1sUEsBAgAAFAACAAgAkVN5VJFKGs9MBAAAZhUAACYAAAAAAAAAAQAAAAAA2SEAAHVuaXZlcnNhbC9odG1sX3B1Ymxpc2hpbmdfc2V0dGluZ3MueG1sUEsBAgAAFAACAAgAkVN5VPantXTDAQAAjAYAACEAAAAAAAAAAQAAAAAAaSYAAHVuaXZlcnNhbC9odG1sX3NraW5fc2V0dGluZ3MuanNvblBLAQIAABQAAgAIAJFTeVSUE7MiaQAAAG4AAAAcAAAAAAAAAAEAAAAAAGsoAAB1bml2ZXJzYWwvbG9jYWxfc2V0dGluZ3MueG1sUEsBAgAAFAACAAgAklN5VDTUue2PEwAA2jkAABcAAAAAAAAAAAAAAAAADikAAHVuaXZlcnNhbC91bml2ZXJzYWwucG5nUEsBAgAAFAACAAgAklN5VDqd53BLAAAAawAAABsAAAAAAAAAAQAAAAAA0jwAAHVuaXZlcnNhbC91bml2ZXJzYWwucG5nLnhtbFBLAQIAABQAAgAIACKpaFT2sQ5CowUAAKUVAAAgAAAAAAAAAAEAAAAAAFY9AAB2aWRlb2xlY3R1cmUvY29tbW9uX21lc3NhZ2VzLmxuZ1BLAQIAABQAAgAIACKpaFQVHmAbowAAAH8BAAAxAAAAAAAAAAEAAAAAADdDAAB2aWRlb2xlY3R1cmUvcGxheWJhY2tfYW5kX25hdmlnYXRpb25fc2V0dGluZ3MueG1sUEsBAgAAFAACAAgAIqloVKeK7jYMBQAA5RkAACoAAAAAAAAAAQAAAAAAKUQAAHZpZGVvbGVjdHVyZS9mbGFzaF9wdWJsaXNoaW5nX3NldHRpbmdzLnhtbFBLAQIAABQAAgAIACKpaFSPdlX+bwIAAIcIAAAkAAAAAAAAAAEAAAAAAH1JAAB2aWRlb2xlY3R1cmUvZmxhc2hfc2tpbl9zZXR0aW5ncy54bWxQSwECAAAUAAIACAAiqWhUfJ+ECgIFAABdGQAAKQAAAAAAAAABAAAAAAAuTAAAdmlkZW9sZWN0dXJlL2h0bWxfcHVibGlzaGluZ19zZXR0aW5ncy54bWxQSwECAAAUAAIACAAiqWhUk2hAfocBAADZBAAAJAAAAAAAAAABAAAAAAB3UQAAdmlkZW9sZWN0dXJlL2h0bWxfc2tpbl9zZXR0aW5ncy5qc29uUEsBAgAAFAACAAgAIql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3 Pivot Tables - Layout, file menu, options, downloads&quot;,&quot;onlineDestinationFolderId&quot;:&quot;3bd3a3d6-43b8-11ec-a7ed-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6202CDFC-6F14-4E1B-BBF9-2EA33D75E9F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8BF9216-9C5E-4D34-8CBE-49D840687B0D}"/>
  <p:tag name="GENSWF_ADVANCE_TIME" val="31.427"/>
  <p:tag name="TIMING" val="|2.357|8.145|11.776|2.611|1.843|0.953|1.191|1.48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8943DAC-A291-4E40-AA8F-D9795286136E}:307"/>
  <p:tag name="GENSWF_ADVANCE_TIME" val="140.000"/>
  <p:tag name="ISPRING_SLIDE_ID_2" val="{8ED998BD-F15C-44EF-BCA0-437CE5AF1E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FA0112AE-4AA4-4916-921E-24AB6DAF026C}"/>
  <p:tag name="GENSWF_ADVANCE_TIME" val="24.344"/>
  <p:tag name="TIMING" val="|0.979|1.019|1.797|5.42|2.483|1.333|0.933|0.734|1.998|1.70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87EFE9F-E45F-43BC-9A6E-9F3E963D85FA}"/>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6322</TotalTime>
  <Words>540</Words>
  <Application>Microsoft Macintosh PowerPoint</Application>
  <PresentationFormat>Widescreen</PresentationFormat>
  <Paragraphs>36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Layout - File - Download</dc:title>
  <dc:subject>elearning</dc:subject>
  <dc:creator>Alejandra Avila</dc:creator>
  <cp:lastModifiedBy>Simona Sekerova</cp:lastModifiedBy>
  <cp:revision>381</cp:revision>
  <cp:lastPrinted>2021-06-09T13:32:46Z</cp:lastPrinted>
  <dcterms:created xsi:type="dcterms:W3CDTF">2021-02-03T12:41:27Z</dcterms:created>
  <dcterms:modified xsi:type="dcterms:W3CDTF">2023-09-19T05:56:44Z</dcterms:modified>
</cp:coreProperties>
</file>